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4" r:id="rId3"/>
    <p:sldId id="257" r:id="rId4"/>
    <p:sldId id="274" r:id="rId5"/>
    <p:sldId id="275" r:id="rId6"/>
    <p:sldId id="277" r:id="rId7"/>
    <p:sldId id="283" r:id="rId8"/>
    <p:sldId id="278" r:id="rId9"/>
    <p:sldId id="261" r:id="rId10"/>
    <p:sldId id="262" r:id="rId11"/>
    <p:sldId id="263" r:id="rId12"/>
    <p:sldId id="264" r:id="rId13"/>
    <p:sldId id="279" r:id="rId14"/>
    <p:sldId id="281" r:id="rId15"/>
    <p:sldId id="282" r:id="rId16"/>
    <p:sldId id="280" r:id="rId17"/>
    <p:sldId id="265" r:id="rId18"/>
    <p:sldId id="266" r:id="rId19"/>
    <p:sldId id="267" r:id="rId20"/>
    <p:sldId id="268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06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094EE-0CC3-4913-9BEC-B8FC57270392}" type="datetimeFigureOut">
              <a:rPr lang="ru-RU" smtClean="0"/>
              <a:pPr/>
              <a:t>15.01.2014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DD8E8-1466-4831-82AF-1B20566566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094EE-0CC3-4913-9BEC-B8FC57270392}" type="datetimeFigureOut">
              <a:rPr lang="ru-RU" smtClean="0"/>
              <a:pPr/>
              <a:t>15.01.2014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DD8E8-1466-4831-82AF-1B20566566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094EE-0CC3-4913-9BEC-B8FC57270392}" type="datetimeFigureOut">
              <a:rPr lang="ru-RU" smtClean="0"/>
              <a:pPr/>
              <a:t>15.01.2014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DD8E8-1466-4831-82AF-1B20566566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094EE-0CC3-4913-9BEC-B8FC57270392}" type="datetimeFigureOut">
              <a:rPr lang="ru-RU" smtClean="0"/>
              <a:pPr/>
              <a:t>15.01.2014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DD8E8-1466-4831-82AF-1B20566566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094EE-0CC3-4913-9BEC-B8FC57270392}" type="datetimeFigureOut">
              <a:rPr lang="ru-RU" smtClean="0"/>
              <a:pPr/>
              <a:t>15.01.2014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DD8E8-1466-4831-82AF-1B20566566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094EE-0CC3-4913-9BEC-B8FC57270392}" type="datetimeFigureOut">
              <a:rPr lang="ru-RU" smtClean="0"/>
              <a:pPr/>
              <a:t>15.01.2014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DD8E8-1466-4831-82AF-1B20566566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094EE-0CC3-4913-9BEC-B8FC57270392}" type="datetimeFigureOut">
              <a:rPr lang="ru-RU" smtClean="0"/>
              <a:pPr/>
              <a:t>15.01.2014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DD8E8-1466-4831-82AF-1B20566566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094EE-0CC3-4913-9BEC-B8FC57270392}" type="datetimeFigureOut">
              <a:rPr lang="ru-RU" smtClean="0"/>
              <a:pPr/>
              <a:t>15.01.2014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DD8E8-1466-4831-82AF-1B20566566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094EE-0CC3-4913-9BEC-B8FC57270392}" type="datetimeFigureOut">
              <a:rPr lang="ru-RU" smtClean="0"/>
              <a:pPr/>
              <a:t>15.01.2014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DD8E8-1466-4831-82AF-1B20566566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094EE-0CC3-4913-9BEC-B8FC57270392}" type="datetimeFigureOut">
              <a:rPr lang="ru-RU" smtClean="0"/>
              <a:pPr/>
              <a:t>15.01.2014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DD8E8-1466-4831-82AF-1B20566566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094EE-0CC3-4913-9BEC-B8FC57270392}" type="datetimeFigureOut">
              <a:rPr lang="ru-RU" smtClean="0"/>
              <a:pPr/>
              <a:t>15.01.2014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DD8E8-1466-4831-82AF-1B20566566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1094EE-0CC3-4913-9BEC-B8FC57270392}" type="datetimeFigureOut">
              <a:rPr lang="ru-RU" smtClean="0"/>
              <a:pPr/>
              <a:t>15.01.2014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6DD8E8-1466-4831-82AF-1B20566566A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85720" y="1214422"/>
            <a:ext cx="8358246" cy="5214974"/>
          </a:xfrm>
        </p:spPr>
        <p:txBody>
          <a:bodyPr>
            <a:noAutofit/>
          </a:bodyPr>
          <a:lstStyle/>
          <a:p>
            <a:r>
              <a:rPr lang="ru-RU" sz="4000" b="1" i="1" dirty="0">
                <a:latin typeface="Arial" pitchFamily="34" charset="0"/>
                <a:cs typeface="Arial" pitchFamily="34" charset="0"/>
              </a:rPr>
              <a:t>"</a:t>
            </a:r>
            <a:r>
              <a:rPr lang="ru-RU" sz="4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4000" b="1" i="1" dirty="0">
                <a:latin typeface="Arial" pitchFamily="34" charset="0"/>
                <a:cs typeface="Arial" pitchFamily="34" charset="0"/>
              </a:rPr>
              <a:t>Дидактическая  игра </a:t>
            </a:r>
            <a:r>
              <a:rPr lang="ru-RU" sz="4000" b="1" i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4000" b="1" i="1" dirty="0" smtClean="0">
                <a:latin typeface="Arial" pitchFamily="34" charset="0"/>
                <a:cs typeface="Arial" pitchFamily="34" charset="0"/>
              </a:rPr>
            </a:br>
            <a:r>
              <a:rPr lang="ru-RU" sz="4000" b="1" i="1" dirty="0" smtClean="0">
                <a:latin typeface="Arial" pitchFamily="34" charset="0"/>
                <a:cs typeface="Arial" pitchFamily="34" charset="0"/>
              </a:rPr>
              <a:t>как </a:t>
            </a:r>
            <a:r>
              <a:rPr lang="ru-RU" sz="4000" b="1" i="1" dirty="0">
                <a:latin typeface="Arial" pitchFamily="34" charset="0"/>
                <a:cs typeface="Arial" pitchFamily="34" charset="0"/>
              </a:rPr>
              <a:t>метод </a:t>
            </a:r>
            <a:r>
              <a:rPr lang="ru-RU" sz="4000" b="1" i="1" dirty="0" smtClean="0">
                <a:latin typeface="Arial" pitchFamily="34" charset="0"/>
                <a:cs typeface="Arial" pitchFamily="34" charset="0"/>
              </a:rPr>
              <a:t>формирования творческих </a:t>
            </a:r>
            <a:r>
              <a:rPr lang="ru-RU" sz="4000" b="1" i="1" dirty="0">
                <a:latin typeface="Arial" pitchFamily="34" charset="0"/>
                <a:cs typeface="Arial" pitchFamily="34" charset="0"/>
              </a:rPr>
              <a:t>способностей учащихся и воспитанников ДОУ </a:t>
            </a:r>
            <a:r>
              <a:rPr lang="ru-RU" sz="4000" b="1" i="1" dirty="0" smtClean="0">
                <a:latin typeface="Arial" pitchFamily="34" charset="0"/>
                <a:cs typeface="Arial" pitchFamily="34" charset="0"/>
              </a:rPr>
              <a:t>".</a:t>
            </a:r>
            <a:r>
              <a:rPr lang="ru-RU" b="1" i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b="1" i="1" dirty="0" smtClean="0">
                <a:latin typeface="Arial" pitchFamily="34" charset="0"/>
                <a:cs typeface="Arial" pitchFamily="34" charset="0"/>
              </a:rPr>
            </a:br>
            <a:r>
              <a:rPr lang="ru-RU" b="1" i="1" u="sng" dirty="0" smtClean="0">
                <a:latin typeface="Arial" pitchFamily="34" charset="0"/>
                <a:cs typeface="Arial" pitchFamily="34" charset="0"/>
              </a:rPr>
              <a:t>------------------------------------------</a:t>
            </a:r>
            <a:r>
              <a:rPr lang="ru-RU" dirty="0">
                <a:latin typeface="Arial" pitchFamily="34" charset="0"/>
                <a:cs typeface="Arial" pitchFamily="34" charset="0"/>
              </a:rPr>
              <a:t/>
            </a:r>
            <a:br>
              <a:rPr lang="ru-RU" dirty="0"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Попова Татьяна Михайловна </a:t>
            </a:r>
            <a:br>
              <a:rPr lang="ru-RU" sz="3200" b="1" dirty="0" smtClean="0"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воспитатель МКДОУ </a:t>
            </a:r>
            <a:br>
              <a:rPr lang="ru-RU" sz="3200" b="1" dirty="0" smtClean="0"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«Детский сад №10 г. Киренска» </a:t>
            </a:r>
            <a:br>
              <a:rPr lang="ru-RU" sz="3200" b="1" dirty="0" smtClean="0"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Киренского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района, Иркутской области </a:t>
            </a:r>
            <a:br>
              <a:rPr lang="ru-RU" sz="3200" b="1" dirty="0" smtClean="0">
                <a:latin typeface="Arial" pitchFamily="34" charset="0"/>
                <a:cs typeface="Arial" pitchFamily="34" charset="0"/>
              </a:rPr>
            </a:br>
            <a:r>
              <a:rPr lang="ru-RU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600" dirty="0" smtClean="0">
                <a:latin typeface="Arial" pitchFamily="34" charset="0"/>
                <a:cs typeface="Arial" pitchFamily="34" charset="0"/>
              </a:rPr>
            </a:b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846158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Arial" pitchFamily="34" charset="0"/>
                <a:cs typeface="Arial" pitchFamily="34" charset="0"/>
              </a:rPr>
              <a:t>Натюрморт.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86314" y="1600200"/>
            <a:ext cx="3900486" cy="4525963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2600" dirty="0" smtClean="0">
                <a:latin typeface="Arial" pitchFamily="34" charset="0"/>
                <a:cs typeface="Arial" pitchFamily="34" charset="0"/>
              </a:rPr>
              <a:t>Если видишь на картине</a:t>
            </a:r>
          </a:p>
          <a:p>
            <a:pPr>
              <a:buNone/>
            </a:pPr>
            <a:r>
              <a:rPr lang="ru-RU" sz="2600" dirty="0" smtClean="0">
                <a:latin typeface="Arial" pitchFamily="34" charset="0"/>
                <a:cs typeface="Arial" pitchFamily="34" charset="0"/>
              </a:rPr>
              <a:t>Чашку кофе на столе,</a:t>
            </a:r>
          </a:p>
          <a:p>
            <a:pPr>
              <a:buNone/>
            </a:pPr>
            <a:r>
              <a:rPr lang="ru-RU" sz="2600" dirty="0" smtClean="0">
                <a:latin typeface="Arial" pitchFamily="34" charset="0"/>
                <a:cs typeface="Arial" pitchFamily="34" charset="0"/>
              </a:rPr>
              <a:t>Или морс в большом     графине,</a:t>
            </a:r>
          </a:p>
          <a:p>
            <a:pPr>
              <a:buNone/>
            </a:pPr>
            <a:r>
              <a:rPr lang="ru-RU" sz="2600" dirty="0" smtClean="0">
                <a:latin typeface="Arial" pitchFamily="34" charset="0"/>
                <a:cs typeface="Arial" pitchFamily="34" charset="0"/>
              </a:rPr>
              <a:t>Или розу в хрустале,</a:t>
            </a:r>
          </a:p>
          <a:p>
            <a:pPr>
              <a:buNone/>
            </a:pPr>
            <a:r>
              <a:rPr lang="ru-RU" sz="2600" dirty="0" smtClean="0">
                <a:latin typeface="Arial" pitchFamily="34" charset="0"/>
                <a:cs typeface="Arial" pitchFamily="34" charset="0"/>
              </a:rPr>
              <a:t>Или бронзовую вазу</a:t>
            </a:r>
          </a:p>
          <a:p>
            <a:pPr>
              <a:buNone/>
            </a:pPr>
            <a:r>
              <a:rPr lang="ru-RU" sz="2600" dirty="0" smtClean="0">
                <a:latin typeface="Arial" pitchFamily="34" charset="0"/>
                <a:cs typeface="Arial" pitchFamily="34" charset="0"/>
              </a:rPr>
              <a:t>Или груши, или торт,</a:t>
            </a:r>
          </a:p>
          <a:p>
            <a:pPr>
              <a:buNone/>
            </a:pPr>
            <a:r>
              <a:rPr lang="ru-RU" sz="2600" dirty="0" smtClean="0">
                <a:latin typeface="Arial" pitchFamily="34" charset="0"/>
                <a:cs typeface="Arial" pitchFamily="34" charset="0"/>
              </a:rPr>
              <a:t>Или все предметы сразу,</a:t>
            </a:r>
          </a:p>
          <a:p>
            <a:pPr>
              <a:buNone/>
            </a:pPr>
            <a:r>
              <a:rPr lang="ru-RU" sz="2600" dirty="0" smtClean="0">
                <a:latin typeface="Arial" pitchFamily="34" charset="0"/>
                <a:cs typeface="Arial" pitchFamily="34" charset="0"/>
              </a:rPr>
              <a:t>Знай, что это…      (</a:t>
            </a:r>
            <a:r>
              <a:rPr lang="ru-RU" sz="2600" b="1" dirty="0" smtClean="0">
                <a:latin typeface="Arial" pitchFamily="34" charset="0"/>
                <a:cs typeface="Arial" pitchFamily="34" charset="0"/>
              </a:rPr>
              <a:t>натюрморт</a:t>
            </a:r>
            <a:r>
              <a:rPr lang="ru-RU" sz="26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098" name="Picture 2" descr="C:\Documents and Settings\Admin\Мои документы\Мои рисунки\Изображение 10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5688" y="1357299"/>
            <a:ext cx="3114808" cy="4500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Arial" pitchFamily="34" charset="0"/>
                <a:cs typeface="Arial" pitchFamily="34" charset="0"/>
              </a:rPr>
              <a:t>Портрет.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00562" y="1600200"/>
            <a:ext cx="4186238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Если видишь, что с картины</a:t>
            </a:r>
          </a:p>
          <a:p>
            <a:pPr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Смотрит кто-нибудь на нас,</a:t>
            </a:r>
          </a:p>
          <a:p>
            <a:pPr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Или принц в плаще старинном,</a:t>
            </a:r>
          </a:p>
          <a:p>
            <a:pPr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Или вроде верхолаз,</a:t>
            </a:r>
          </a:p>
          <a:p>
            <a:pPr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Летчик  или балерина,</a:t>
            </a:r>
          </a:p>
          <a:p>
            <a:pPr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Или Колька твой сосед,</a:t>
            </a:r>
          </a:p>
          <a:p>
            <a:pPr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Обязательно картина</a:t>
            </a:r>
          </a:p>
          <a:p>
            <a:pPr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называется … (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портрет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3074" name="Picture 2" descr="C:\Documents and Settings\Admin\Мои документы\Мои рисунки\Изображение 09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357298"/>
            <a:ext cx="3094508" cy="44809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02"/>
          </a:xfrm>
        </p:spPr>
        <p:txBody>
          <a:bodyPr>
            <a:normAutofit fontScale="90000"/>
          </a:bodyPr>
          <a:lstStyle/>
          <a:p>
            <a:r>
              <a:rPr lang="ru-RU" b="1" i="1" u="sng" dirty="0" smtClean="0">
                <a:latin typeface="Arial" pitchFamily="34" charset="0"/>
                <a:cs typeface="Arial" pitchFamily="34" charset="0"/>
              </a:rPr>
              <a:t>Дидактическая игра</a:t>
            </a:r>
            <a:r>
              <a:rPr lang="ru-RU" b="1" i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b="1" i="1" dirty="0" smtClean="0">
                <a:latin typeface="Arial" pitchFamily="34" charset="0"/>
                <a:cs typeface="Arial" pitchFamily="34" charset="0"/>
              </a:rPr>
            </a:br>
            <a:r>
              <a:rPr lang="ru-RU" sz="5300" b="1" i="1" dirty="0" smtClean="0">
                <a:latin typeface="Arial" pitchFamily="34" charset="0"/>
                <a:cs typeface="Arial" pitchFamily="34" charset="0"/>
              </a:rPr>
              <a:t>«Собери натюрморт, пейзаж, портрет»</a:t>
            </a:r>
            <a:endParaRPr lang="ru-RU" sz="5300" b="1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G:\ss-Backup-0001\Фото007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2786058"/>
            <a:ext cx="4786346" cy="32619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614734" cy="1143000"/>
          </a:xfrm>
        </p:spPr>
        <p:txBody>
          <a:bodyPr/>
          <a:lstStyle/>
          <a:p>
            <a:r>
              <a:rPr lang="ru-RU" b="1" i="1" u="sng" dirty="0" smtClean="0">
                <a:latin typeface="Arial" pitchFamily="34" charset="0"/>
                <a:cs typeface="Arial" pitchFamily="34" charset="0"/>
              </a:rPr>
              <a:t>Цель:</a:t>
            </a:r>
            <a:endParaRPr lang="ru-RU" b="1" i="1" u="sng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2071677"/>
            <a:ext cx="7000924" cy="3786215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Arial" pitchFamily="34" charset="0"/>
                <a:cs typeface="Arial" pitchFamily="34" charset="0"/>
              </a:rPr>
              <a:t>Собрать репродукции картин из разрезных частей.</a:t>
            </a:r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543428" cy="1439850"/>
          </a:xfrm>
        </p:spPr>
        <p:txBody>
          <a:bodyPr/>
          <a:lstStyle/>
          <a:p>
            <a:r>
              <a:rPr lang="ru-RU" b="1" i="1" u="sng" dirty="0" smtClean="0">
                <a:latin typeface="Arial" pitchFamily="34" charset="0"/>
                <a:cs typeface="Arial" pitchFamily="34" charset="0"/>
              </a:rPr>
              <a:t>Возраст:</a:t>
            </a:r>
            <a:endParaRPr lang="ru-RU" b="1" i="1" u="sng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2071678"/>
            <a:ext cx="6500858" cy="4054485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Arial" pitchFamily="34" charset="0"/>
                <a:cs typeface="Arial" pitchFamily="34" charset="0"/>
              </a:rPr>
              <a:t>Игра предназначена для детей старшего дошкольного возраста.</a:t>
            </a:r>
          </a:p>
          <a:p>
            <a:endParaRPr lang="ru-RU" sz="40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543428" cy="1143000"/>
          </a:xfrm>
        </p:spPr>
        <p:txBody>
          <a:bodyPr/>
          <a:lstStyle/>
          <a:p>
            <a:r>
              <a:rPr lang="ru-RU" b="1" i="1" u="sng" dirty="0" smtClean="0">
                <a:latin typeface="Arial" pitchFamily="34" charset="0"/>
                <a:cs typeface="Arial" pitchFamily="34" charset="0"/>
              </a:rPr>
              <a:t>Задание:</a:t>
            </a:r>
            <a:endParaRPr lang="ru-RU" b="1" i="1" u="sng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2357430"/>
            <a:ext cx="7429552" cy="3768733"/>
          </a:xfrm>
        </p:spPr>
        <p:txBody>
          <a:bodyPr/>
          <a:lstStyle/>
          <a:p>
            <a:r>
              <a:rPr lang="ru-RU" sz="4000" dirty="0" smtClean="0">
                <a:latin typeface="Arial" pitchFamily="34" charset="0"/>
                <a:cs typeface="Arial" pitchFamily="34" charset="0"/>
              </a:rPr>
              <a:t>Отсортировать разрезные части по цветовому решению и собрать картинки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543560" cy="1143000"/>
          </a:xfrm>
        </p:spPr>
        <p:txBody>
          <a:bodyPr/>
          <a:lstStyle/>
          <a:p>
            <a:r>
              <a:rPr lang="ru-RU" b="1" i="1" u="sng" dirty="0" smtClean="0">
                <a:latin typeface="Arial" pitchFamily="34" charset="0"/>
                <a:cs typeface="Arial" pitchFamily="34" charset="0"/>
              </a:rPr>
              <a:t>Варианты игры:</a:t>
            </a:r>
            <a:endParaRPr lang="ru-RU" b="1" i="1" u="sng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2214554"/>
            <a:ext cx="7000924" cy="3911609"/>
          </a:xfrm>
        </p:spPr>
        <p:txBody>
          <a:bodyPr/>
          <a:lstStyle/>
          <a:p>
            <a:r>
              <a:rPr lang="ru-RU" sz="4000" dirty="0" smtClean="0">
                <a:latin typeface="Arial" pitchFamily="34" charset="0"/>
                <a:cs typeface="Arial" pitchFamily="34" charset="0"/>
              </a:rPr>
              <a:t>В игру могут играть, как один, так и несколько игроков.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 smtClean="0">
                <a:latin typeface="Arial" pitchFamily="34" charset="0"/>
                <a:cs typeface="Arial" pitchFamily="34" charset="0"/>
              </a:rPr>
              <a:t>Пейзаж.</a:t>
            </a:r>
            <a:endParaRPr lang="ru-RU" sz="4000" b="1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G:\ss-Backup-0001\Фото007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9744" t="7087" r="14616" b="13583"/>
          <a:stretch>
            <a:fillRect/>
          </a:stretch>
        </p:blipFill>
        <p:spPr bwMode="auto">
          <a:xfrm rot="5400000">
            <a:off x="2396883" y="889209"/>
            <a:ext cx="4564546" cy="57864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 smtClean="0">
                <a:latin typeface="Arial" pitchFamily="34" charset="0"/>
                <a:cs typeface="Arial" pitchFamily="34" charset="0"/>
              </a:rPr>
              <a:t>Натюрморт.</a:t>
            </a:r>
            <a:endParaRPr lang="ru-RU" sz="4000" b="1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 descr="G:\ss-Backup-0001\Фото007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 smtClean="0">
                <a:latin typeface="Arial" pitchFamily="34" charset="0"/>
                <a:cs typeface="Arial" pitchFamily="34" charset="0"/>
              </a:rPr>
              <a:t>Портрет.</a:t>
            </a:r>
            <a:endParaRPr lang="ru-RU" sz="4000" b="1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2" name="Picture 2" descr="G:\ss-Backup-0001\Фото007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4872" t="2953" r="7972" b="3543"/>
          <a:stretch>
            <a:fillRect/>
          </a:stretch>
        </p:blipFill>
        <p:spPr bwMode="auto">
          <a:xfrm rot="-5400000">
            <a:off x="2170288" y="972928"/>
            <a:ext cx="5017738" cy="59293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32"/>
            <a:ext cx="8229600" cy="4143404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latin typeface="Arial" pitchFamily="34" charset="0"/>
                <a:cs typeface="Arial" pitchFamily="34" charset="0"/>
              </a:rPr>
              <a:t>«Дидактические игры </a:t>
            </a:r>
            <a:br>
              <a:rPr lang="ru-RU" b="1" i="1" dirty="0" smtClean="0">
                <a:latin typeface="Arial" pitchFamily="34" charset="0"/>
                <a:cs typeface="Arial" pitchFamily="34" charset="0"/>
              </a:rPr>
            </a:br>
            <a:r>
              <a:rPr lang="ru-RU" b="1" i="1" dirty="0" smtClean="0">
                <a:latin typeface="Arial" pitchFamily="34" charset="0"/>
                <a:cs typeface="Arial" pitchFamily="34" charset="0"/>
              </a:rPr>
              <a:t>в изобразительной деятельности по разным жанрам живописи»</a:t>
            </a:r>
            <a:endParaRPr lang="ru-RU" b="1" i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785950"/>
          </a:xfrm>
        </p:spPr>
        <p:txBody>
          <a:bodyPr/>
          <a:lstStyle/>
          <a:p>
            <a:r>
              <a:rPr lang="ru-RU" b="1" i="1" u="sng" dirty="0" smtClean="0">
                <a:latin typeface="Arial" pitchFamily="34" charset="0"/>
                <a:cs typeface="Arial" pitchFamily="34" charset="0"/>
              </a:rPr>
              <a:t>Спасибо за внимание!</a:t>
            </a:r>
            <a:endParaRPr lang="ru-RU" b="1" i="1" u="sng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http://go2.imgsmail.ru/imgpreview?key=http%3A//semb-ros.edu.yar.ru/veselie_kartinki/09090901_w100_h150.jpg&amp;mb=imgdb_preview_149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2143116"/>
            <a:ext cx="4500594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5800" y="214290"/>
            <a:ext cx="7772400" cy="2714645"/>
          </a:xfrm>
        </p:spPr>
        <p:txBody>
          <a:bodyPr>
            <a:normAutofit fontScale="90000"/>
          </a:bodyPr>
          <a:lstStyle/>
          <a:p>
            <a:r>
              <a:rPr lang="ru-RU" sz="4900" b="1" i="1" u="sng" dirty="0" smtClean="0">
                <a:latin typeface="Arial" pitchFamily="34" charset="0"/>
                <a:cs typeface="Arial" pitchFamily="34" charset="0"/>
              </a:rPr>
              <a:t>Дидактическая игра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6700" b="1" i="1" dirty="0" smtClean="0">
                <a:latin typeface="Arial" pitchFamily="34" charset="0"/>
                <a:cs typeface="Arial" pitchFamily="34" charset="0"/>
              </a:rPr>
              <a:t>«Жанры живописи»</a:t>
            </a:r>
            <a:endParaRPr lang="ru-RU" sz="67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type="subTitle" idx="1"/>
          </p:nvPr>
        </p:nvSpPr>
        <p:spPr>
          <a:xfrm>
            <a:off x="642910" y="2786058"/>
            <a:ext cx="7786742" cy="3571900"/>
          </a:xfrm>
        </p:spPr>
        <p:txBody>
          <a:bodyPr/>
          <a:lstStyle/>
          <a:p>
            <a:pPr>
              <a:buNone/>
            </a:pPr>
            <a:endParaRPr lang="ru-RU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Documents and Settings\Admin\Мои документы\Мои рисунки\Изображение 0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411151">
            <a:off x="1285852" y="2786058"/>
            <a:ext cx="2428892" cy="3383131"/>
          </a:xfrm>
          <a:prstGeom prst="rect">
            <a:avLst/>
          </a:prstGeom>
          <a:noFill/>
        </p:spPr>
      </p:pic>
      <p:pic>
        <p:nvPicPr>
          <p:cNvPr id="1027" name="Picture 3" descr="C:\Documents and Settings\Admin\Мои документы\Мои рисунки\Изображение 09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2571744"/>
            <a:ext cx="2005013" cy="3375027"/>
          </a:xfrm>
          <a:prstGeom prst="rect">
            <a:avLst/>
          </a:prstGeom>
          <a:noFill/>
        </p:spPr>
      </p:pic>
      <p:pic>
        <p:nvPicPr>
          <p:cNvPr id="1028" name="Picture 4" descr="C:\Documents and Settings\Admin\Мои документы\Мои рисунки\Изображение 09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99398">
            <a:off x="5466153" y="2872612"/>
            <a:ext cx="2455555" cy="33575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00042"/>
            <a:ext cx="3143272" cy="1357322"/>
          </a:xfrm>
        </p:spPr>
        <p:txBody>
          <a:bodyPr>
            <a:normAutofit/>
          </a:bodyPr>
          <a:lstStyle/>
          <a:p>
            <a:r>
              <a:rPr lang="ru-RU" b="1" i="1" u="sng" dirty="0" smtClean="0">
                <a:latin typeface="Arial" pitchFamily="34" charset="0"/>
                <a:cs typeface="Arial" pitchFamily="34" charset="0"/>
              </a:rPr>
              <a:t>Цель:</a:t>
            </a:r>
            <a:endParaRPr lang="ru-RU" b="1" i="1" u="sng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2071678"/>
            <a:ext cx="7572428" cy="4054485"/>
          </a:xfrm>
        </p:spPr>
        <p:txBody>
          <a:bodyPr/>
          <a:lstStyle/>
          <a:p>
            <a:r>
              <a:rPr lang="ru-RU" sz="4000" dirty="0" smtClean="0">
                <a:latin typeface="Arial" pitchFamily="34" charset="0"/>
                <a:cs typeface="Arial" pitchFamily="34" charset="0"/>
              </a:rPr>
              <a:t>Закрепить знания детей о  жанрах живописи – натюрморт, пейзаж, портрет, с использованием художественного слова.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543428" cy="1439850"/>
          </a:xfrm>
        </p:spPr>
        <p:txBody>
          <a:bodyPr/>
          <a:lstStyle/>
          <a:p>
            <a:r>
              <a:rPr lang="ru-RU" b="1" i="1" u="sng" dirty="0" smtClean="0">
                <a:latin typeface="Arial" pitchFamily="34" charset="0"/>
                <a:cs typeface="Arial" pitchFamily="34" charset="0"/>
              </a:rPr>
              <a:t>Возраст:</a:t>
            </a:r>
            <a:endParaRPr lang="ru-RU" b="1" i="1" u="sng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2071678"/>
            <a:ext cx="6500858" cy="4054485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Arial" pitchFamily="34" charset="0"/>
                <a:cs typeface="Arial" pitchFamily="34" charset="0"/>
              </a:rPr>
              <a:t>Игра предназначена для детей старшего дошкольного возраста.</a:t>
            </a:r>
          </a:p>
          <a:p>
            <a:endParaRPr lang="ru-RU" sz="40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972056" cy="1143000"/>
          </a:xfrm>
        </p:spPr>
        <p:txBody>
          <a:bodyPr/>
          <a:lstStyle/>
          <a:p>
            <a:r>
              <a:rPr lang="ru-RU" b="1" i="1" u="sng" dirty="0" smtClean="0">
                <a:latin typeface="Arial" pitchFamily="34" charset="0"/>
                <a:cs typeface="Arial" pitchFamily="34" charset="0"/>
              </a:rPr>
              <a:t>Материал:</a:t>
            </a:r>
            <a:endParaRPr lang="ru-RU" b="1" i="1" u="sng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5043494" cy="4525963"/>
          </a:xfrm>
        </p:spPr>
        <p:txBody>
          <a:bodyPr>
            <a:normAutofit fontScale="85000" lnSpcReduction="10000"/>
          </a:bodyPr>
          <a:lstStyle/>
          <a:p>
            <a:r>
              <a:rPr lang="ru-RU" sz="4000" dirty="0" smtClean="0">
                <a:latin typeface="Arial" pitchFamily="34" charset="0"/>
                <a:cs typeface="Arial" pitchFamily="34" charset="0"/>
              </a:rPr>
              <a:t>конверты с карточками, на карточках репродукции картин по разным жанрам живописи (натюрморт, пейзаж, портрет)</a:t>
            </a:r>
          </a:p>
          <a:p>
            <a:r>
              <a:rPr lang="ru-RU" sz="4000" dirty="0" smtClean="0">
                <a:latin typeface="Arial" pitchFamily="34" charset="0"/>
                <a:cs typeface="Arial" pitchFamily="34" charset="0"/>
              </a:rPr>
              <a:t>стихи  М. </a:t>
            </a:r>
            <a:r>
              <a:rPr lang="ru-RU" sz="4000" dirty="0" err="1" smtClean="0">
                <a:latin typeface="Arial" pitchFamily="34" charset="0"/>
                <a:cs typeface="Arial" pitchFamily="34" charset="0"/>
              </a:rPr>
              <a:t>Яснова</a:t>
            </a:r>
            <a:r>
              <a:rPr lang="ru-RU" sz="4000" dirty="0" smtClean="0">
                <a:latin typeface="Arial" pitchFamily="34" charset="0"/>
                <a:cs typeface="Arial" pitchFamily="34" charset="0"/>
              </a:rPr>
              <a:t> « О картинах» </a:t>
            </a:r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G:\ss-Backup-0001\Фото007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1428736"/>
            <a:ext cx="3281386" cy="2461040"/>
          </a:xfrm>
          <a:prstGeom prst="rect">
            <a:avLst/>
          </a:prstGeom>
          <a:noFill/>
        </p:spPr>
      </p:pic>
      <p:pic>
        <p:nvPicPr>
          <p:cNvPr id="1027" name="Picture 3" descr="G:\ss-Backup-0001\Фото00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4071942"/>
            <a:ext cx="3286148" cy="24110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329378" cy="1143000"/>
          </a:xfrm>
        </p:spPr>
        <p:txBody>
          <a:bodyPr/>
          <a:lstStyle/>
          <a:p>
            <a:r>
              <a:rPr lang="ru-RU" b="1" i="1" u="sng" dirty="0" smtClean="0">
                <a:latin typeface="Arial" pitchFamily="34" charset="0"/>
                <a:cs typeface="Arial" pitchFamily="34" charset="0"/>
              </a:rPr>
              <a:t>Варианты игры: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ведущий читает стихотворение о жанре живописи, а игроки должны закончить стихотворение, найти и показать соответствующую репродукцию картины;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ведущий показывает карточку с изображением любого жанра живописи, а игроки должны найти среди своих карточек и показать соответствующую данному жанру.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257676" cy="1143000"/>
          </a:xfrm>
        </p:spPr>
        <p:txBody>
          <a:bodyPr/>
          <a:lstStyle/>
          <a:p>
            <a:r>
              <a:rPr lang="ru-RU" b="1" i="1" u="sng" dirty="0" smtClean="0">
                <a:latin typeface="Arial" pitchFamily="34" charset="0"/>
                <a:cs typeface="Arial" pitchFamily="34" charset="0"/>
              </a:rPr>
              <a:t>Задание:</a:t>
            </a:r>
            <a:endParaRPr lang="ru-RU" b="1" i="1" u="sng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714348" y="2071678"/>
            <a:ext cx="7858180" cy="4054485"/>
          </a:xfrm>
        </p:spPr>
        <p:txBody>
          <a:bodyPr/>
          <a:lstStyle/>
          <a:p>
            <a:r>
              <a:rPr lang="ru-RU" sz="4000" dirty="0" smtClean="0">
                <a:latin typeface="Arial" pitchFamily="34" charset="0"/>
                <a:cs typeface="Arial" pitchFamily="34" charset="0"/>
              </a:rPr>
              <a:t>Дидактическую игру можно использовать, как в групповой, так и в индивидуальной работе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77472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Arial" pitchFamily="34" charset="0"/>
                <a:cs typeface="Arial" pitchFamily="34" charset="0"/>
              </a:rPr>
              <a:t>Пейзаж.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1571612"/>
            <a:ext cx="4038600" cy="4525963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Если видишь на картине</a:t>
            </a:r>
          </a:p>
          <a:p>
            <a:pPr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Нарисована река,</a:t>
            </a:r>
          </a:p>
          <a:p>
            <a:pPr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Или ель и белый иней,</a:t>
            </a:r>
          </a:p>
          <a:p>
            <a:pPr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Или сад и облака,</a:t>
            </a:r>
          </a:p>
          <a:p>
            <a:pPr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Или поле и шалаш.</a:t>
            </a:r>
          </a:p>
          <a:p>
            <a:pPr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Обязательно картина </a:t>
            </a:r>
          </a:p>
          <a:p>
            <a:pPr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называется…(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пейзаж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2050" name="Picture 2" descr="C:\Documents and Settings\Admin\Мои документы\Мои рисунки\Изображение 09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0887" y="1428736"/>
            <a:ext cx="3209709" cy="44327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265</TotalTime>
  <Words>307</Words>
  <Application>Microsoft Office PowerPoint</Application>
  <PresentationFormat>Экран (4:3)</PresentationFormat>
  <Paragraphs>57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" Дидактическая  игра  как метод формирования творческих способностей учащихся и воспитанников ДОУ ". ------------------------------------------ Попова Татьяна Михайловна  воспитатель МКДОУ  «Детский сад №10 г. Киренска»  Киренского района, Иркутской области    </vt:lpstr>
      <vt:lpstr>«Дидактические игры  в изобразительной деятельности по разным жанрам живописи»</vt:lpstr>
      <vt:lpstr>Дидактическая игра  «Жанры живописи»</vt:lpstr>
      <vt:lpstr>Цель:</vt:lpstr>
      <vt:lpstr>Возраст:</vt:lpstr>
      <vt:lpstr>Материал:</vt:lpstr>
      <vt:lpstr>Варианты игры:</vt:lpstr>
      <vt:lpstr>Задание:</vt:lpstr>
      <vt:lpstr>Пейзаж. </vt:lpstr>
      <vt:lpstr>Натюрморт. </vt:lpstr>
      <vt:lpstr>Портрет.</vt:lpstr>
      <vt:lpstr>Дидактическая игра «Собери натюрморт, пейзаж, портрет»</vt:lpstr>
      <vt:lpstr>Цель:</vt:lpstr>
      <vt:lpstr>Возраст:</vt:lpstr>
      <vt:lpstr>Задание:</vt:lpstr>
      <vt:lpstr>Варианты игры:</vt:lpstr>
      <vt:lpstr>Пейзаж.</vt:lpstr>
      <vt:lpstr>Натюрморт.</vt:lpstr>
      <vt:lpstr>Портрет.</vt:lpstr>
      <vt:lpstr>Спасибо за внимание!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" Дидактическая  игра  как метод формирования творческих способностей учащихся и воспитанников ДОУ ". </dc:title>
  <dc:creator>Admin</dc:creator>
  <cp:lastModifiedBy>Admin</cp:lastModifiedBy>
  <cp:revision>24</cp:revision>
  <dcterms:created xsi:type="dcterms:W3CDTF">2014-01-10T20:59:24Z</dcterms:created>
  <dcterms:modified xsi:type="dcterms:W3CDTF">2014-01-15T19:07:34Z</dcterms:modified>
</cp:coreProperties>
</file>